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D340AD1-810A-4B20-A838-93A205AFB61A}"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4250407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D340AD1-810A-4B20-A838-93A205AFB61A}"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336851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D340AD1-810A-4B20-A838-93A205AFB61A}"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197107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D340AD1-810A-4B20-A838-93A205AFB61A}" type="datetimeFigureOut">
              <a:rPr lang="ru-RU" smtClean="0"/>
              <a:t>22.02.2021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1028379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D340AD1-810A-4B20-A838-93A205AFB61A}" type="datetimeFigureOut">
              <a:rPr lang="ru-RU" smtClean="0"/>
              <a:t>22.02.2021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620683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D340AD1-810A-4B20-A838-93A205AFB61A}" type="datetimeFigureOut">
              <a:rPr lang="ru-RU" smtClean="0"/>
              <a:t>22.02.2021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884759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340AD1-810A-4B20-A838-93A205AFB61A}" type="datetimeFigureOut">
              <a:rPr lang="ru-RU" smtClean="0"/>
              <a:t>22.02.2021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2561109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D340AD1-810A-4B20-A838-93A205AFB61A}" type="datetimeFigureOut">
              <a:rPr lang="ru-RU" smtClean="0"/>
              <a:t>22.02.2021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2042552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D340AD1-810A-4B20-A838-93A205AFB61A}" type="datetimeFigureOut">
              <a:rPr lang="ru-RU" smtClean="0"/>
              <a:t>22.02.2021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2135339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D340AD1-810A-4B20-A838-93A205AFB61A}"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1104430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D340AD1-810A-4B20-A838-93A205AFB61A}" type="datetimeFigureOut">
              <a:rPr lang="ru-RU" smtClean="0"/>
              <a:t>22.02.2021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F6E5CC-7FF0-41CD-AB27-226EF8A54F6E}" type="slidenum">
              <a:rPr lang="ru-RU" smtClean="0"/>
              <a:t>‹#›</a:t>
            </a:fld>
            <a:endParaRPr lang="ru-RU"/>
          </a:p>
        </p:txBody>
      </p:sp>
    </p:spTree>
    <p:extLst>
      <p:ext uri="{BB962C8B-B14F-4D97-AF65-F5344CB8AC3E}">
        <p14:creationId xmlns:p14="http://schemas.microsoft.com/office/powerpoint/2010/main" val="2229863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340AD1-810A-4B20-A838-93A205AFB61A}" type="datetimeFigureOut">
              <a:rPr lang="ru-RU" smtClean="0"/>
              <a:t>22.02.2021</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6E5CC-7FF0-41CD-AB27-226EF8A54F6E}" type="slidenum">
              <a:rPr lang="ru-RU" smtClean="0"/>
              <a:t>‹#›</a:t>
            </a:fld>
            <a:endParaRPr lang="ru-RU"/>
          </a:p>
        </p:txBody>
      </p:sp>
    </p:spTree>
    <p:extLst>
      <p:ext uri="{BB962C8B-B14F-4D97-AF65-F5344CB8AC3E}">
        <p14:creationId xmlns:p14="http://schemas.microsoft.com/office/powerpoint/2010/main" val="5568126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826365"/>
          </a:xfrm>
        </p:spPr>
        <p:txBody>
          <a:bodyPr>
            <a:normAutofit/>
          </a:bodyPr>
          <a:lstStyle/>
          <a:p>
            <a:pPr algn="ct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kk-KZ"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 ПРАКТИКАЛЫҚ ЖҰМЫС</a:t>
            </a:r>
            <a:endPar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191491"/>
            <a:ext cx="7886700" cy="806739"/>
          </a:xfrm>
        </p:spPr>
        <p:txBody>
          <a:bodyPr/>
          <a:lstStyle/>
          <a:p>
            <a:pPr marL="0" indent="0" algn="ctr">
              <a:buNone/>
            </a:pPr>
            <a:r>
              <a:rPr lang="kk-KZ" sz="2200" b="1" dirty="0">
                <a:latin typeface="Times New Roman" panose="02020603050405020304" pitchFamily="18" charset="0"/>
                <a:cs typeface="Times New Roman" panose="02020603050405020304" pitchFamily="18" charset="0"/>
              </a:rPr>
              <a:t>Карьерлердің әсер ету аумағын анықтау және материалдарды тасымалдау қашықтығын есептеу</a:t>
            </a:r>
            <a:endParaRPr lang="ru-RU" sz="2200" dirty="0">
              <a:latin typeface="Times New Roman" panose="02020603050405020304" pitchFamily="18" charset="0"/>
              <a:cs typeface="Times New Roman" panose="02020603050405020304" pitchFamily="18" charset="0"/>
            </a:endParaRPr>
          </a:p>
          <a:p>
            <a:pPr marL="0" indent="0" algn="ctr">
              <a:buNone/>
            </a:pPr>
            <a:endParaRPr lang="ru-RU" dirty="0"/>
          </a:p>
        </p:txBody>
      </p:sp>
      <p:pic>
        <p:nvPicPr>
          <p:cNvPr id="4" name="Рисунок 3"/>
          <p:cNvPicPr/>
          <p:nvPr/>
        </p:nvPicPr>
        <p:blipFill>
          <a:blip r:embed="rId2"/>
          <a:stretch>
            <a:fillRect/>
          </a:stretch>
        </p:blipFill>
        <p:spPr>
          <a:xfrm>
            <a:off x="1288039" y="2017856"/>
            <a:ext cx="6899997" cy="2969780"/>
          </a:xfrm>
          <a:prstGeom prst="rect">
            <a:avLst/>
          </a:prstGeom>
        </p:spPr>
      </p:pic>
      <p:pic>
        <p:nvPicPr>
          <p:cNvPr id="5" name="Рисунок 4"/>
          <p:cNvPicPr>
            <a:picLocks noChangeAspect="1"/>
          </p:cNvPicPr>
          <p:nvPr/>
        </p:nvPicPr>
        <p:blipFill>
          <a:blip r:embed="rId3"/>
          <a:stretch>
            <a:fillRect/>
          </a:stretch>
        </p:blipFill>
        <p:spPr>
          <a:xfrm>
            <a:off x="2707697" y="5284643"/>
            <a:ext cx="4329425" cy="977612"/>
          </a:xfrm>
          <a:prstGeom prst="rect">
            <a:avLst/>
          </a:prstGeom>
        </p:spPr>
      </p:pic>
    </p:spTree>
    <p:extLst>
      <p:ext uri="{BB962C8B-B14F-4D97-AF65-F5344CB8AC3E}">
        <p14:creationId xmlns:p14="http://schemas.microsoft.com/office/powerpoint/2010/main" val="3318915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1140402" y="403513"/>
            <a:ext cx="6978361" cy="3378777"/>
          </a:xfrm>
          <a:prstGeom prst="rect">
            <a:avLst/>
          </a:prstGeom>
          <a:noFill/>
          <a:ln>
            <a:noFill/>
          </a:ln>
        </p:spPr>
      </p:pic>
      <p:sp>
        <p:nvSpPr>
          <p:cNvPr id="5" name="Прямоугольник 4"/>
          <p:cNvSpPr/>
          <p:nvPr/>
        </p:nvSpPr>
        <p:spPr>
          <a:xfrm>
            <a:off x="775855" y="4078068"/>
            <a:ext cx="8229600" cy="400110"/>
          </a:xfrm>
          <a:prstGeom prst="rect">
            <a:avLst/>
          </a:prstGeom>
        </p:spPr>
        <p:txBody>
          <a:bodyPr wrap="square">
            <a:spAutoFit/>
          </a:bodyPr>
          <a:lstStyle/>
          <a:p>
            <a:r>
              <a:rPr lang="kk-KZ" sz="2000" spc="-15" dirty="0" smtClean="0">
                <a:latin typeface="Times New Roman" panose="02020603050405020304" pitchFamily="18" charset="0"/>
                <a:ea typeface="Calibri" panose="020F0502020204030204" pitchFamily="34" charset="0"/>
              </a:rPr>
              <a:t>5.1.2</a:t>
            </a:r>
            <a:r>
              <a:rPr lang="ru-RU" sz="2000" spc="-15" dirty="0" smtClean="0">
                <a:latin typeface="Times New Roman" panose="02020603050405020304" pitchFamily="18" charset="0"/>
                <a:ea typeface="Calibri" panose="020F0502020204030204" pitchFamily="34" charset="0"/>
              </a:rPr>
              <a:t> </a:t>
            </a:r>
            <a:r>
              <a:rPr lang="ru-RU" sz="2000" spc="-15" dirty="0">
                <a:latin typeface="Times New Roman" panose="02020603050405020304" pitchFamily="18" charset="0"/>
                <a:ea typeface="Calibri" panose="020F0502020204030204" pitchFamily="34" charset="0"/>
              </a:rPr>
              <a:t>– </a:t>
            </a:r>
            <a:r>
              <a:rPr lang="kk-KZ" sz="2000" spc="-15" dirty="0">
                <a:latin typeface="Times New Roman" panose="02020603050405020304" pitchFamily="18" charset="0"/>
                <a:ea typeface="Calibri" panose="020F0502020204030204" pitchFamily="34" charset="0"/>
              </a:rPr>
              <a:t>сурет – </a:t>
            </a:r>
            <a:r>
              <a:rPr lang="ru-RU" sz="2000" spc="-15" dirty="0" err="1">
                <a:latin typeface="Times New Roman" panose="02020603050405020304" pitchFamily="18" charset="0"/>
                <a:ea typeface="Calibri" panose="020F0502020204030204" pitchFamily="34" charset="0"/>
              </a:rPr>
              <a:t>Карьерлерге</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қызмет</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көрсету</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аймақтарын</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есептеу</a:t>
            </a:r>
            <a:r>
              <a:rPr lang="ru-RU" sz="2000" spc="-15" dirty="0">
                <a:latin typeface="Times New Roman" panose="02020603050405020304" pitchFamily="18" charset="0"/>
                <a:ea typeface="Calibri" panose="020F0502020204030204" pitchFamily="34" charset="0"/>
              </a:rPr>
              <a:t> </a:t>
            </a:r>
            <a:r>
              <a:rPr lang="ru-RU" sz="2000" spc="-15" dirty="0" err="1">
                <a:latin typeface="Times New Roman" panose="02020603050405020304" pitchFamily="18" charset="0"/>
                <a:ea typeface="Calibri" panose="020F0502020204030204" pitchFamily="34" charset="0"/>
              </a:rPr>
              <a:t>схемасы</a:t>
            </a:r>
            <a:endParaRPr lang="ru-RU" sz="2000" dirty="0"/>
          </a:p>
        </p:txBody>
      </p:sp>
      <p:pic>
        <p:nvPicPr>
          <p:cNvPr id="6" name="Рисунок 5"/>
          <p:cNvPicPr>
            <a:picLocks noChangeAspect="1"/>
          </p:cNvPicPr>
          <p:nvPr/>
        </p:nvPicPr>
        <p:blipFill>
          <a:blip r:embed="rId3"/>
          <a:stretch>
            <a:fillRect/>
          </a:stretch>
        </p:blipFill>
        <p:spPr>
          <a:xfrm>
            <a:off x="2425440" y="4773955"/>
            <a:ext cx="4432559" cy="1558111"/>
          </a:xfrm>
          <a:prstGeom prst="rect">
            <a:avLst/>
          </a:prstGeom>
        </p:spPr>
      </p:pic>
    </p:spTree>
    <p:extLst>
      <p:ext uri="{BB962C8B-B14F-4D97-AF65-F5344CB8AC3E}">
        <p14:creationId xmlns:p14="http://schemas.microsoft.com/office/powerpoint/2010/main" val="190786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65272" y="540327"/>
            <a:ext cx="2729346" cy="5636636"/>
          </a:xfrm>
        </p:spPr>
        <p:txBody>
          <a:bodyPr>
            <a:normAutofit fontScale="55000" lnSpcReduction="20000"/>
          </a:bodyPr>
          <a:lstStyle/>
          <a:p>
            <a:pPr marL="0" indent="0">
              <a:lnSpc>
                <a:spcPct val="120000"/>
              </a:lnSpc>
              <a:spcBef>
                <a:spcPts val="0"/>
              </a:spcBef>
              <a:buNone/>
            </a:pPr>
            <a:r>
              <a:rPr lang="kk-KZ" dirty="0">
                <a:latin typeface="Times New Roman" panose="02020603050405020304" pitchFamily="18" charset="0"/>
                <a:cs typeface="Times New Roman" panose="02020603050405020304" pitchFamily="18" charset="0"/>
              </a:rPr>
              <a:t>Графикалық тәсілмен карьерлердің қызмет көрсету аймағын табу үшiн жол мен карьерлерге баратын жолдарды жолдың бiр жағына шығарып, масштабпен сызамыз (5.1.3-сурет). Карьерлерден горизонтқа 45</a:t>
            </a:r>
            <a:r>
              <a:rPr lang="kk-KZ" baseline="30000" dirty="0">
                <a:latin typeface="Times New Roman" panose="02020603050405020304" pitchFamily="18" charset="0"/>
                <a:cs typeface="Times New Roman" panose="02020603050405020304" pitchFamily="18" charset="0"/>
              </a:rPr>
              <a:t>0</a:t>
            </a:r>
            <a:r>
              <a:rPr lang="kk-KZ" dirty="0">
                <a:latin typeface="Times New Roman" panose="02020603050405020304" pitchFamily="18" charset="0"/>
                <a:cs typeface="Times New Roman" panose="02020603050405020304" pitchFamily="18" charset="0"/>
              </a:rPr>
              <a:t>-пен сәуле жүргiзiледi. Көршi карьерлердiң cәулелерi қиылысқан нүктеден жолға проекциялағанда пайда болған нүкте жүк бөлгiш нүкте болып саналады. Осы нүкте екi көршi карьерлерден бiрдей қашықтықта орналасқан. Егер де сәуле көршi карьерге баратын жолды қиатын болса, онда көршi карьердi өндеу экономикалық тұрғыдан қарағанда тиiмciз болып саналады.</a:t>
            </a:r>
            <a:endParaRPr lang="ru-RU" dirty="0">
              <a:latin typeface="Times New Roman" panose="02020603050405020304" pitchFamily="18" charset="0"/>
              <a:cs typeface="Times New Roman" panose="02020603050405020304" pitchFamily="18" charset="0"/>
            </a:endParaRPr>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100878" y="0"/>
            <a:ext cx="5838825" cy="6858000"/>
          </a:xfrm>
          <a:prstGeom prst="rect">
            <a:avLst/>
          </a:prstGeom>
          <a:noFill/>
          <a:ln>
            <a:noFill/>
          </a:ln>
        </p:spPr>
      </p:pic>
    </p:spTree>
    <p:extLst>
      <p:ext uri="{BB962C8B-B14F-4D97-AF65-F5344CB8AC3E}">
        <p14:creationId xmlns:p14="http://schemas.microsoft.com/office/powerpoint/2010/main" val="2220364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stretch>
            <a:fillRect/>
          </a:stretch>
        </p:blipFill>
        <p:spPr>
          <a:xfrm>
            <a:off x="213014" y="196562"/>
            <a:ext cx="5200650" cy="3333750"/>
          </a:xfrm>
          <a:prstGeom prst="rect">
            <a:avLst/>
          </a:prstGeom>
        </p:spPr>
      </p:pic>
      <p:pic>
        <p:nvPicPr>
          <p:cNvPr id="5" name="Рисунок 4"/>
          <p:cNvPicPr/>
          <p:nvPr/>
        </p:nvPicPr>
        <p:blipFill>
          <a:blip r:embed="rId3"/>
          <a:stretch>
            <a:fillRect/>
          </a:stretch>
        </p:blipFill>
        <p:spPr>
          <a:xfrm>
            <a:off x="5746173" y="72737"/>
            <a:ext cx="3171825" cy="3581400"/>
          </a:xfrm>
          <a:prstGeom prst="rect">
            <a:avLst/>
          </a:prstGeom>
        </p:spPr>
      </p:pic>
      <p:sp>
        <p:nvSpPr>
          <p:cNvPr id="6" name="Прямоугольник 5"/>
          <p:cNvSpPr/>
          <p:nvPr/>
        </p:nvSpPr>
        <p:spPr>
          <a:xfrm>
            <a:off x="429490" y="3654137"/>
            <a:ext cx="8368145" cy="369332"/>
          </a:xfrm>
          <a:prstGeom prst="rect">
            <a:avLst/>
          </a:prstGeom>
        </p:spPr>
        <p:txBody>
          <a:bodyPr wrap="square">
            <a:spAutoFit/>
          </a:bodyPr>
          <a:lstStyle/>
          <a:p>
            <a:r>
              <a:rPr lang="ru-RU" dirty="0" err="1">
                <a:latin typeface="Times New Roman" panose="02020603050405020304" pitchFamily="18" charset="0"/>
                <a:ea typeface="Calibri" panose="020F0502020204030204" pitchFamily="34" charset="0"/>
              </a:rPr>
              <a:t>Карьерден</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материалды</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тасымалдаудың</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орташа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қашықтығын</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анықтау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формуласы</a:t>
            </a:r>
            <a:r>
              <a:rPr lang="ru-RU" dirty="0">
                <a:latin typeface="Times New Roman" panose="02020603050405020304" pitchFamily="18" charset="0"/>
                <a:ea typeface="Calibri" panose="020F0502020204030204" pitchFamily="34" charset="0"/>
              </a:rPr>
              <a:t>:</a:t>
            </a:r>
            <a:endParaRPr lang="ru-RU" dirty="0"/>
          </a:p>
        </p:txBody>
      </p:sp>
      <p:pic>
        <p:nvPicPr>
          <p:cNvPr id="7" name="Рисунок 6"/>
          <p:cNvPicPr>
            <a:picLocks noChangeAspect="1"/>
          </p:cNvPicPr>
          <p:nvPr/>
        </p:nvPicPr>
        <p:blipFill>
          <a:blip r:embed="rId4"/>
          <a:stretch>
            <a:fillRect/>
          </a:stretch>
        </p:blipFill>
        <p:spPr>
          <a:xfrm>
            <a:off x="2479079" y="4147294"/>
            <a:ext cx="3267094" cy="1034306"/>
          </a:xfrm>
          <a:prstGeom prst="rect">
            <a:avLst/>
          </a:prstGeom>
        </p:spPr>
      </p:pic>
      <p:sp>
        <p:nvSpPr>
          <p:cNvPr id="8" name="Прямоугольник 7"/>
          <p:cNvSpPr/>
          <p:nvPr/>
        </p:nvSpPr>
        <p:spPr>
          <a:xfrm>
            <a:off x="-12988" y="5305425"/>
            <a:ext cx="8930986" cy="1277786"/>
          </a:xfrm>
          <a:prstGeom prst="rect">
            <a:avLst/>
          </a:prstGeom>
        </p:spPr>
        <p:txBody>
          <a:bodyPr wrap="square">
            <a:spAutoFit/>
          </a:bodyPr>
          <a:lstStyle/>
          <a:p>
            <a:pPr indent="450215" algn="just">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мұнда: </a:t>
            </a:r>
            <a:r>
              <a:rPr lang="kk-KZ" i="1" dirty="0">
                <a:latin typeface="Times New Roman" panose="02020603050405020304" pitchFamily="18" charset="0"/>
                <a:ea typeface="Calibri" panose="020F0502020204030204" pitchFamily="34" charset="0"/>
                <a:cs typeface="Times New Roman" panose="02020603050405020304" pitchFamily="18" charset="0"/>
              </a:rPr>
              <a:t>L</a:t>
            </a:r>
            <a:r>
              <a:rPr lang="kk-KZ" i="1" baseline="-25000" dirty="0">
                <a:latin typeface="Times New Roman" panose="02020603050405020304" pitchFamily="18" charset="0"/>
                <a:ea typeface="Calibri" panose="020F0502020204030204" pitchFamily="34" charset="0"/>
                <a:cs typeface="Times New Roman" panose="02020603050405020304" pitchFamily="18" charset="0"/>
              </a:rPr>
              <a:t>1</a:t>
            </a:r>
            <a:r>
              <a:rPr lang="kk-KZ" i="1" dirty="0">
                <a:latin typeface="Times New Roman" panose="02020603050405020304" pitchFamily="18" charset="0"/>
                <a:ea typeface="Calibri" panose="020F0502020204030204" pitchFamily="34" charset="0"/>
                <a:cs typeface="Times New Roman" panose="02020603050405020304" pitchFamily="18" charset="0"/>
              </a:rPr>
              <a:t>,</a:t>
            </a:r>
            <a:r>
              <a:rPr lang="kk-KZ" dirty="0">
                <a:latin typeface="Times New Roman" panose="02020603050405020304" pitchFamily="18" charset="0"/>
                <a:ea typeface="Calibri" panose="020F0502020204030204" pitchFamily="34" charset="0"/>
                <a:cs typeface="Times New Roman" panose="02020603050405020304" pitchFamily="18" charset="0"/>
              </a:rPr>
              <a:t>– 1 карьер қызмет көрсететiн жолдың ұзындығы, км.</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i="1" dirty="0">
                <a:latin typeface="Times New Roman" panose="02020603050405020304" pitchFamily="18" charset="0"/>
                <a:ea typeface="Calibri" panose="020F0502020204030204" pitchFamily="34" charset="0"/>
                <a:cs typeface="Times New Roman" panose="02020603050405020304" pitchFamily="18" charset="0"/>
              </a:rPr>
              <a:t>l</a:t>
            </a:r>
            <a:r>
              <a:rPr lang="kk-KZ" i="1" baseline="-25000" dirty="0">
                <a:latin typeface="Times New Roman" panose="02020603050405020304" pitchFamily="18" charset="0"/>
                <a:ea typeface="Calibri" panose="020F0502020204030204" pitchFamily="34" charset="0"/>
                <a:cs typeface="Times New Roman" panose="02020603050405020304" pitchFamily="18" charset="0"/>
              </a:rPr>
              <a:t>1</a:t>
            </a:r>
            <a:r>
              <a:rPr lang="kk-KZ" i="1" dirty="0">
                <a:latin typeface="Times New Roman" panose="02020603050405020304" pitchFamily="18" charset="0"/>
                <a:ea typeface="Calibri" panose="020F0502020204030204" pitchFamily="34" charset="0"/>
                <a:cs typeface="Times New Roman" panose="02020603050405020304" pitchFamily="18" charset="0"/>
              </a:rPr>
              <a:t> </a:t>
            </a:r>
            <a:r>
              <a:rPr lang="kk-KZ" dirty="0">
                <a:latin typeface="Times New Roman" panose="02020603050405020304" pitchFamily="18" charset="0"/>
                <a:ea typeface="Calibri" panose="020F0502020204030204" pitchFamily="34" charset="0"/>
                <a:cs typeface="Times New Roman" panose="02020603050405020304" pitchFamily="18" charset="0"/>
              </a:rPr>
              <a:t>жән </a:t>
            </a:r>
            <a:r>
              <a:rPr lang="kk-KZ" i="1" dirty="0">
                <a:latin typeface="Times New Roman" panose="02020603050405020304" pitchFamily="18" charset="0"/>
                <a:ea typeface="Calibri" panose="020F0502020204030204" pitchFamily="34" charset="0"/>
                <a:cs typeface="Times New Roman" panose="02020603050405020304" pitchFamily="18" charset="0"/>
              </a:rPr>
              <a:t>l</a:t>
            </a:r>
            <a:r>
              <a:rPr lang="kk-KZ" i="1" baseline="-25000" dirty="0">
                <a:latin typeface="Times New Roman" panose="02020603050405020304" pitchFamily="18" charset="0"/>
                <a:ea typeface="Calibri" panose="020F0502020204030204" pitchFamily="34" charset="0"/>
                <a:cs typeface="Times New Roman" panose="02020603050405020304" pitchFamily="18" charset="0"/>
              </a:rPr>
              <a:t>2</a:t>
            </a:r>
            <a:r>
              <a:rPr lang="kk-KZ" i="1" dirty="0">
                <a:latin typeface="Times New Roman" panose="02020603050405020304" pitchFamily="18" charset="0"/>
                <a:ea typeface="Calibri" panose="020F0502020204030204" pitchFamily="34" charset="0"/>
                <a:cs typeface="Times New Roman" panose="02020603050405020304" pitchFamily="18" charset="0"/>
              </a:rPr>
              <a:t> </a:t>
            </a:r>
            <a:r>
              <a:rPr lang="kk-KZ" dirty="0">
                <a:latin typeface="Times New Roman" panose="02020603050405020304" pitchFamily="18" charset="0"/>
                <a:ea typeface="Calibri" panose="020F0502020204030204" pitchFamily="34" charset="0"/>
                <a:cs typeface="Times New Roman" panose="02020603050405020304" pitchFamily="18" charset="0"/>
              </a:rPr>
              <a:t>– қарастырылған карьерден оң және сол жағына дейінгі қашықтық, км; </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i="1" dirty="0">
                <a:latin typeface="Times New Roman" panose="02020603050405020304" pitchFamily="18" charset="0"/>
                <a:ea typeface="Calibri" panose="020F0502020204030204" pitchFamily="34" charset="0"/>
                <a:cs typeface="Times New Roman" panose="02020603050405020304" pitchFamily="18" charset="0"/>
              </a:rPr>
              <a:t>l</a:t>
            </a:r>
            <a:r>
              <a:rPr lang="kk-KZ" baseline="-25000" dirty="0">
                <a:latin typeface="Times New Roman" panose="02020603050405020304" pitchFamily="18" charset="0"/>
                <a:ea typeface="Calibri" panose="020F0502020204030204" pitchFamily="34" charset="0"/>
                <a:cs typeface="Times New Roman" panose="02020603050405020304" pitchFamily="18" charset="0"/>
              </a:rPr>
              <a:t>0 </a:t>
            </a:r>
            <a:r>
              <a:rPr lang="kk-KZ" dirty="0">
                <a:latin typeface="Times New Roman" panose="02020603050405020304" pitchFamily="18" charset="0"/>
                <a:ea typeface="Calibri" panose="020F0502020204030204" pitchFamily="34" charset="0"/>
                <a:cs typeface="Times New Roman" panose="02020603050405020304" pitchFamily="18" charset="0"/>
              </a:rPr>
              <a:t>– 1-карьерден салынатын жолға дейiнгi арақашықтық,км.</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rPr>
              <a:t>Осылайша </a:t>
            </a:r>
            <a:r>
              <a:rPr lang="kk-KZ" dirty="0">
                <a:latin typeface="Times New Roman" panose="02020603050405020304" pitchFamily="18" charset="0"/>
                <a:ea typeface="Calibri" panose="020F0502020204030204" pitchFamily="34" charset="0"/>
              </a:rPr>
              <a:t>басқа да карьерлердiң орташа тасымалдау қашықтығын есептейдi.</a:t>
            </a:r>
            <a:endParaRPr lang="ru-RU" dirty="0"/>
          </a:p>
        </p:txBody>
      </p:sp>
    </p:spTree>
    <p:extLst>
      <p:ext uri="{BB962C8B-B14F-4D97-AF65-F5344CB8AC3E}">
        <p14:creationId xmlns:p14="http://schemas.microsoft.com/office/powerpoint/2010/main" val="1905640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3231" y="1022061"/>
            <a:ext cx="7886700" cy="460375"/>
          </a:xfrm>
        </p:spPr>
        <p:txBody>
          <a:bodyPr>
            <a:normAutofit/>
          </a:bodyPr>
          <a:lstStyle/>
          <a:p>
            <a:pPr marL="0" indent="0">
              <a:buNone/>
            </a:pPr>
            <a:r>
              <a:rPr lang="kk-KZ" sz="2200" dirty="0">
                <a:latin typeface="Times New Roman" panose="02020603050405020304" pitchFamily="18" charset="0"/>
                <a:cs typeface="Times New Roman" panose="02020603050405020304" pitchFamily="18" charset="0"/>
              </a:rPr>
              <a:t>Барлық карьерлердiң орташа тасымалдау қашықтығы:</a:t>
            </a:r>
            <a:endParaRPr lang="ru-RU" sz="22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189283" y="1717964"/>
            <a:ext cx="6654595" cy="1133475"/>
          </a:xfrm>
          <a:prstGeom prst="rect">
            <a:avLst/>
          </a:prstGeom>
        </p:spPr>
      </p:pic>
    </p:spTree>
    <p:extLst>
      <p:ext uri="{BB962C8B-B14F-4D97-AF65-F5344CB8AC3E}">
        <p14:creationId xmlns:p14="http://schemas.microsoft.com/office/powerpoint/2010/main" val="777445908"/>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TotalTime>
  <Words>126</Words>
  <Application>Microsoft Office PowerPoint</Application>
  <PresentationFormat>Экран (4:3)</PresentationFormat>
  <Paragraphs>10</Paragraphs>
  <Slides>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vt:i4>
      </vt:variant>
    </vt:vector>
  </HeadingPairs>
  <TitlesOfParts>
    <vt:vector size="10" baseType="lpstr">
      <vt:lpstr>Arial</vt:lpstr>
      <vt:lpstr>Calibri</vt:lpstr>
      <vt:lpstr>Calibri Light</vt:lpstr>
      <vt:lpstr>Times New Roman</vt:lpstr>
      <vt:lpstr>Тема Office</vt:lpstr>
      <vt:lpstr>№5 ПРАКТИКАЛЫҚ ЖҰМЫС</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ПРАКТИКАЛЫҚ ЖҰМЫС</dc:title>
  <dc:creator>Bakytbek</dc:creator>
  <cp:lastModifiedBy>Bakytbek</cp:lastModifiedBy>
  <cp:revision>2</cp:revision>
  <dcterms:created xsi:type="dcterms:W3CDTF">2020-12-07T13:04:38Z</dcterms:created>
  <dcterms:modified xsi:type="dcterms:W3CDTF">2021-02-22T14:07:54Z</dcterms:modified>
</cp:coreProperties>
</file>